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slideLayouts/slideLayout3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8"/>
  </p:notesMasterIdLst>
  <p:handoutMasterIdLst>
    <p:handoutMasterId r:id="rId39"/>
  </p:handoutMasterIdLst>
  <p:sldIdLst>
    <p:sldId id="603" r:id="rId8"/>
    <p:sldId id="2340" r:id="rId9"/>
    <p:sldId id="739" r:id="rId10"/>
    <p:sldId id="2594" r:id="rId11"/>
    <p:sldId id="2585" r:id="rId12"/>
    <p:sldId id="2492" r:id="rId13"/>
    <p:sldId id="2587" r:id="rId14"/>
    <p:sldId id="2475" r:id="rId15"/>
    <p:sldId id="2476" r:id="rId16"/>
    <p:sldId id="2588" r:id="rId17"/>
    <p:sldId id="2516" r:id="rId18"/>
    <p:sldId id="2491" r:id="rId19"/>
    <p:sldId id="2487" r:id="rId20"/>
    <p:sldId id="2521" r:id="rId21"/>
    <p:sldId id="2573" r:id="rId22"/>
    <p:sldId id="2566" r:id="rId23"/>
    <p:sldId id="2567" r:id="rId24"/>
    <p:sldId id="2568" r:id="rId25"/>
    <p:sldId id="2570" r:id="rId26"/>
    <p:sldId id="2571" r:id="rId27"/>
    <p:sldId id="2532" r:id="rId28"/>
    <p:sldId id="2449" r:id="rId29"/>
    <p:sldId id="2592" r:id="rId30"/>
    <p:sldId id="2590" r:id="rId31"/>
    <p:sldId id="2591" r:id="rId32"/>
    <p:sldId id="2593" r:id="rId33"/>
    <p:sldId id="2586" r:id="rId34"/>
    <p:sldId id="2589" r:id="rId35"/>
    <p:sldId id="2470" r:id="rId36"/>
    <p:sldId id="582" r:id="rId37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221815"/>
    <a:srgbClr val="91A2BF"/>
    <a:srgbClr val="66BA36"/>
    <a:srgbClr val="595757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80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tableStyles" Target="tableStyle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2/5/24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2/5/24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7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799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hyperlink" Target="https://chenzomi12.github.io/" TargetMode="Externa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20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2024/2/5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  <p:sldLayoutId id="2147483982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5789E47-0BB3-2A4D-B65F-BFCAE812A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014787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7254" y="4448874"/>
            <a:ext cx="2378228" cy="643926"/>
          </a:xfrm>
          <a:prstGeom prst="rect">
            <a:avLst/>
          </a:prstGeom>
          <a:noFill/>
        </p:spPr>
        <p:txBody>
          <a:bodyPr anchor="ctr"/>
          <a:lstStyle/>
          <a:p>
            <a:pPr marL="0" indent="0">
              <a:buNone/>
            </a:pPr>
            <a:r>
              <a:rPr lang="en-US" altLang="zh-CN" sz="48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486280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1112853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 数据处理</a:t>
            </a:r>
            <a:endParaRPr lang="zh-CN" altLang="en-US" sz="6600" kern="0" dirty="0">
              <a:solidFill>
                <a:schemeClr val="bg1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6" y="2153972"/>
            <a:ext cx="11171138" cy="200296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96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向量数据库遇大模型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D2AE3CF-E741-AB41-B401-BDFC0E379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大模型遇到向量检索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C7B799-8D1A-BE41-A13D-392C6D78C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451" y="2817007"/>
            <a:ext cx="6858000" cy="3848100"/>
          </a:xfrm>
          <a:prstGeom prst="rect">
            <a:avLst/>
          </a:prstGeom>
        </p:spPr>
      </p:pic>
      <p:sp>
        <p:nvSpPr>
          <p:cNvPr id="7" name="内容占位符 5">
            <a:extLst>
              <a:ext uri="{FF2B5EF4-FFF2-40B4-BE49-F238E27FC236}">
                <a16:creationId xmlns:a16="http://schemas.microsoft.com/office/drawing/2014/main" id="{20BF3EF7-AA8E-794C-8C21-64F55F18025A}"/>
              </a:ext>
            </a:extLst>
          </p:cNvPr>
          <p:cNvSpPr txBox="1">
            <a:spLocks/>
          </p:cNvSpPr>
          <p:nvPr/>
        </p:nvSpPr>
        <p:spPr>
          <a:xfrm>
            <a:off x="623635" y="1360170"/>
            <a:ext cx="10759068" cy="1687830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4813" indent="-395288">
              <a:buFont typeface="Wingdings" pitchFamily="2" charset="2"/>
              <a:buChar char="l"/>
            </a:pPr>
            <a:r>
              <a:rPr lang="en-US" altLang="zh-CN" sz="1800" dirty="0"/>
              <a:t>LLM</a:t>
            </a:r>
            <a:r>
              <a:rPr lang="en-US" sz="1800" dirty="0"/>
              <a:t> </a:t>
            </a:r>
            <a:r>
              <a:rPr lang="zh-CN" altLang="en-US" sz="1800" dirty="0"/>
              <a:t>应用离不开 </a:t>
            </a:r>
            <a:r>
              <a:rPr lang="en-US" altLang="zh-CN" sz="1800" dirty="0"/>
              <a:t>Prompt</a:t>
            </a:r>
            <a:r>
              <a:rPr lang="zh-CN" altLang="en-US" sz="1800" dirty="0"/>
              <a:t> </a:t>
            </a:r>
            <a:r>
              <a:rPr lang="en-US" altLang="zh-CN" sz="1800" dirty="0"/>
              <a:t>Engine</a:t>
            </a:r>
            <a:r>
              <a:rPr lang="zh-CN" altLang="en-US" sz="1800" dirty="0"/>
              <a:t>，提示工程离不开向量检索</a:t>
            </a:r>
            <a:endParaRPr lang="en-US" altLang="zh-CN" sz="1800" b="1" dirty="0"/>
          </a:p>
          <a:p>
            <a:pPr marL="404813" indent="-395288">
              <a:buFont typeface="Wingdings" pitchFamily="2" charset="2"/>
              <a:buChar char="l"/>
            </a:pPr>
            <a:r>
              <a:rPr lang="zh-CN" altLang="en-US" sz="1800" dirty="0"/>
              <a:t>本质语义搜索，从海量数据中找到匹配的内容，拼接提示词</a:t>
            </a:r>
            <a:endParaRPr lang="en-US" altLang="zh-CN" sz="1800" dirty="0"/>
          </a:p>
          <a:p>
            <a:pPr marL="404813" lvl="1" indent="-395288">
              <a:buFont typeface="Wingdings" pitchFamily="2" charset="2"/>
              <a:buChar char="l"/>
            </a:pPr>
            <a:r>
              <a:rPr lang="zh-CN" altLang="en-US" dirty="0"/>
              <a:t>向量数据库对输入数据 </a:t>
            </a:r>
            <a:r>
              <a:rPr lang="en-US" altLang="zh-CN" dirty="0"/>
              <a:t>Embedding</a:t>
            </a:r>
            <a:r>
              <a:rPr lang="zh-CN" altLang="en-US" dirty="0"/>
              <a:t> 后，使用向量化计算为大模型提供高效的数据存储和查询支撑；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50867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ACC9AA0-D0AF-9949-A643-B366879B9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大模型遇到向量数据库</a:t>
            </a:r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67C719A2-EBAE-3E47-B699-5D40697C84CB}"/>
              </a:ext>
            </a:extLst>
          </p:cNvPr>
          <p:cNvSpPr txBox="1">
            <a:spLocks/>
          </p:cNvSpPr>
          <p:nvPr/>
        </p:nvSpPr>
        <p:spPr>
          <a:xfrm>
            <a:off x="857216" y="3047674"/>
            <a:ext cx="10496310" cy="2512297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4813" lvl="1" indent="-395288">
              <a:buFont typeface="Wingdings" pitchFamily="2" charset="2"/>
              <a:buChar char="l"/>
            </a:pPr>
            <a:r>
              <a:rPr lang="zh-CN" altLang="en-US" dirty="0"/>
              <a:t>向量数据库 </a:t>
            </a:r>
            <a:r>
              <a:rPr lang="en-US" altLang="zh-CN" dirty="0"/>
              <a:t>Embedding</a:t>
            </a:r>
            <a:r>
              <a:rPr lang="zh-CN" altLang="en-US" dirty="0"/>
              <a:t> 后，使用向量化计算为大模型提供高效的数据存储和查询支撑；</a:t>
            </a:r>
            <a:endParaRPr lang="en-US" altLang="zh-CN" dirty="0"/>
          </a:p>
          <a:p>
            <a:pPr marL="404813" lvl="1" indent="-395288">
              <a:buFont typeface="Wingdings" pitchFamily="2" charset="2"/>
              <a:buChar char="l"/>
            </a:pPr>
            <a:r>
              <a:rPr lang="zh-CN" altLang="en-US" dirty="0"/>
              <a:t>大模型与 </a:t>
            </a:r>
            <a:r>
              <a:rPr lang="en-US" altLang="zh-CN" dirty="0"/>
              <a:t>Vector-DB</a:t>
            </a:r>
            <a:r>
              <a:rPr lang="zh-CN" altLang="en-US" dirty="0"/>
              <a:t> 深度融合应用为通用人工智能（</a:t>
            </a:r>
            <a:r>
              <a:rPr lang="en-US" altLang="zh-CN" dirty="0"/>
              <a:t>AGI</a:t>
            </a:r>
            <a:r>
              <a:rPr lang="zh-CN" altLang="en-US" dirty="0"/>
              <a:t>）的实现提供了可靠路径；</a:t>
            </a:r>
            <a:endParaRPr lang="en-US" altLang="zh-CN" dirty="0"/>
          </a:p>
          <a:p>
            <a:pPr marL="404813" lvl="1" indent="-395288">
              <a:buFont typeface="Wingdings" pitchFamily="2" charset="2"/>
              <a:buChar char="l"/>
            </a:pPr>
            <a:r>
              <a:rPr lang="zh-CN" altLang="en-US" dirty="0"/>
              <a:t>大模型新一代 </a:t>
            </a:r>
            <a:r>
              <a:rPr lang="en-US" altLang="zh-CN" dirty="0"/>
              <a:t>AI </a:t>
            </a:r>
            <a:r>
              <a:rPr lang="zh-CN" altLang="en-US" dirty="0"/>
              <a:t>处理器，提供数据处理能力；</a:t>
            </a:r>
            <a:r>
              <a:rPr lang="en-US" altLang="zh-CN" dirty="0"/>
              <a:t>Vector-DB</a:t>
            </a:r>
            <a:r>
              <a:rPr lang="zh-CN" altLang="en-US" dirty="0"/>
              <a:t> 提供 </a:t>
            </a:r>
            <a:r>
              <a:rPr lang="en-US" altLang="zh-CN" dirty="0"/>
              <a:t>Memory</a:t>
            </a:r>
            <a:r>
              <a:rPr lang="zh-CN" altLang="en-US" dirty="0"/>
              <a:t> 存储能力。</a:t>
            </a:r>
            <a:endParaRPr lang="en-US" altLang="zh-CN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2B4A266-8178-6B4B-8908-07BCA3FA414E}"/>
              </a:ext>
            </a:extLst>
          </p:cNvPr>
          <p:cNvSpPr/>
          <p:nvPr/>
        </p:nvSpPr>
        <p:spPr>
          <a:xfrm>
            <a:off x="1511409" y="1804176"/>
            <a:ext cx="91739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Vector-DB</a:t>
            </a:r>
            <a:r>
              <a:rPr lang="zh-CN" altLang="en-US" sz="2400" b="1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提供存储、记忆能力，大模型提供问题处理和分析能力</a:t>
            </a:r>
          </a:p>
        </p:txBody>
      </p:sp>
    </p:spTree>
    <p:extLst>
      <p:ext uri="{BB962C8B-B14F-4D97-AF65-F5344CB8AC3E}">
        <p14:creationId xmlns:p14="http://schemas.microsoft.com/office/powerpoint/2010/main" val="4153789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D447B52-8ADC-5642-8F2A-E6F31FA92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大模型遇到向量数据库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C08EC09-1D46-B041-A1A2-98020AA052DC}"/>
              </a:ext>
            </a:extLst>
          </p:cNvPr>
          <p:cNvSpPr txBox="1">
            <a:spLocks/>
          </p:cNvSpPr>
          <p:nvPr/>
        </p:nvSpPr>
        <p:spPr>
          <a:xfrm>
            <a:off x="857216" y="2554014"/>
            <a:ext cx="10496310" cy="3226348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大模型输入知识被压缩为静态模型参数（</a:t>
            </a:r>
            <a:r>
              <a:rPr lang="en-US" altLang="zh-CN" dirty="0"/>
              <a:t>13B/70B</a:t>
            </a:r>
            <a:r>
              <a:rPr lang="zh-CN" altLang="en-US" dirty="0"/>
              <a:t>），模型中参数不会随交互对话记住个人喜好和内容，也不会调用额外知识信息来辅助判断（模型参数在推理阶段不会更新）。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Vector-DB</a:t>
            </a:r>
            <a:r>
              <a:rPr lang="zh-CN" altLang="en-US" dirty="0"/>
              <a:t> 意义给大模型提供外部的长期记忆。</a:t>
            </a:r>
            <a:r>
              <a:rPr lang="en-US" altLang="zh-CN" dirty="0"/>
              <a:t>e.g.</a:t>
            </a:r>
            <a:r>
              <a:rPr lang="zh-CN" altLang="en-US" dirty="0"/>
              <a:t>，大模型回答不了最新数据，</a:t>
            </a:r>
            <a:r>
              <a:rPr lang="en-US" altLang="zh-CN" dirty="0"/>
              <a:t>A</a:t>
            </a:r>
            <a:r>
              <a:rPr lang="zh-CN" altLang="en-US" dirty="0"/>
              <a:t> 只能回答 </a:t>
            </a:r>
            <a:r>
              <a:rPr lang="en-US" altLang="zh-CN" dirty="0"/>
              <a:t>2021 </a:t>
            </a:r>
            <a:r>
              <a:rPr lang="zh-CN" altLang="en-US" dirty="0"/>
              <a:t>年前数据。通过外置 </a:t>
            </a:r>
            <a:r>
              <a:rPr lang="en-US" altLang="zh-CN" dirty="0"/>
              <a:t>Vector-DB</a:t>
            </a:r>
            <a:r>
              <a:rPr lang="zh-CN" altLang="en-US" dirty="0"/>
              <a:t> 数据库作为大模型 </a:t>
            </a:r>
            <a:r>
              <a:rPr lang="en-US" altLang="zh-CN" dirty="0"/>
              <a:t>Prompt</a:t>
            </a:r>
            <a:r>
              <a:rPr lang="zh-CN" altLang="en-US" dirty="0"/>
              <a:t>，回答更加实时内容。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2EB29E4-72D8-1140-B9E2-6E5B1E0D1EE7}"/>
              </a:ext>
            </a:extLst>
          </p:cNvPr>
          <p:cNvSpPr/>
          <p:nvPr/>
        </p:nvSpPr>
        <p:spPr>
          <a:xfrm>
            <a:off x="1511409" y="1572950"/>
            <a:ext cx="91739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Vector-DB</a:t>
            </a:r>
            <a:r>
              <a:rPr lang="zh-CN" altLang="en-US" sz="2400" b="1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提供存储、记忆能力，大模型提供问题处理和分析能力</a:t>
            </a:r>
          </a:p>
        </p:txBody>
      </p:sp>
    </p:spTree>
    <p:extLst>
      <p:ext uri="{BB962C8B-B14F-4D97-AF65-F5344CB8AC3E}">
        <p14:creationId xmlns:p14="http://schemas.microsoft.com/office/powerpoint/2010/main" val="2639030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B39A17-3EC8-6947-AC9E-A54203494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大模型场景 </a:t>
            </a:r>
            <a:r>
              <a:rPr kumimoji="1" lang="en-US" altLang="zh-CN" dirty="0"/>
              <a:t>-</a:t>
            </a:r>
            <a:r>
              <a:rPr kumimoji="1" lang="zh-CN" altLang="en-US" dirty="0"/>
              <a:t> 向量检索的挑战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7024140-C018-374E-9890-1D254690CA69}"/>
              </a:ext>
            </a:extLst>
          </p:cNvPr>
          <p:cNvSpPr txBox="1">
            <a:spLocks/>
          </p:cNvSpPr>
          <p:nvPr/>
        </p:nvSpPr>
        <p:spPr>
          <a:xfrm>
            <a:off x="671550" y="1313793"/>
            <a:ext cx="10853662" cy="3941379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anchor="t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/>
              <a:t>场景</a:t>
            </a:r>
            <a:endParaRPr lang="en-US" altLang="zh-CN" b="1" dirty="0"/>
          </a:p>
          <a:p>
            <a:pPr lvl="1"/>
            <a:r>
              <a:rPr lang="zh-CN" altLang="en-US" dirty="0"/>
              <a:t>大模型知识增强和提示词工程 </a:t>
            </a:r>
            <a:r>
              <a:rPr lang="en-US" altLang="zh-CN" dirty="0"/>
              <a:t>Prompt</a:t>
            </a:r>
            <a:r>
              <a:rPr lang="zh-CN" altLang="en-US" dirty="0"/>
              <a:t> </a:t>
            </a:r>
            <a:r>
              <a:rPr lang="en-US" altLang="zh-CN" dirty="0"/>
              <a:t>Engine</a:t>
            </a:r>
          </a:p>
          <a:p>
            <a:pPr marL="0" indent="0">
              <a:buNone/>
            </a:pPr>
            <a:r>
              <a:rPr lang="zh-CN" altLang="en-US" b="1" dirty="0"/>
              <a:t>技术挑战</a:t>
            </a:r>
            <a:endParaRPr lang="en-US" altLang="zh-CN" b="1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百亿数据规模，向量维度较多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上千 </a:t>
            </a:r>
            <a:r>
              <a:rPr lang="en-US" altLang="zh-CN" dirty="0"/>
              <a:t>QPS</a:t>
            </a:r>
            <a:r>
              <a:rPr lang="zh-CN" altLang="en-US" dirty="0"/>
              <a:t>，需要毫秒级返回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系统 </a:t>
            </a:r>
            <a:r>
              <a:rPr lang="en-US" altLang="zh-CN" dirty="0"/>
              <a:t>99.99%</a:t>
            </a:r>
            <a:r>
              <a:rPr lang="zh-CN" altLang="en-US" dirty="0"/>
              <a:t> 高可用保障性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实时更新的混合场景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带 </a:t>
            </a:r>
            <a:r>
              <a:rPr lang="en-US" altLang="zh-CN" dirty="0"/>
              <a:t>Filter</a:t>
            </a:r>
            <a:r>
              <a:rPr lang="zh-CN" altLang="en-US" dirty="0"/>
              <a:t> 检索场景</a:t>
            </a:r>
            <a:endParaRPr lang="en-US" altLang="zh-CN" dirty="0"/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81DEBE3E-088F-764C-9ABA-0155C2CC7582}"/>
              </a:ext>
            </a:extLst>
          </p:cNvPr>
          <p:cNvSpPr txBox="1">
            <a:spLocks/>
          </p:cNvSpPr>
          <p:nvPr/>
        </p:nvSpPr>
        <p:spPr>
          <a:xfrm>
            <a:off x="671550" y="5425316"/>
            <a:ext cx="10853662" cy="8742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b="1" dirty="0"/>
              <a:t>除技术挑战，还要思考如何低成本高弹性的使用资源，如何高效维护 </a:t>
            </a:r>
            <a:r>
              <a:rPr lang="en-US" altLang="zh-CN" b="1" dirty="0"/>
              <a:t>LLM</a:t>
            </a:r>
            <a:r>
              <a:rPr lang="zh-CN" altLang="en-US" b="1" dirty="0"/>
              <a:t> </a:t>
            </a:r>
            <a:r>
              <a:rPr lang="en-US" altLang="zh-CN" b="1" dirty="0"/>
              <a:t>+</a:t>
            </a:r>
            <a:r>
              <a:rPr lang="zh-CN" altLang="en-US" b="1" dirty="0"/>
              <a:t> </a:t>
            </a:r>
            <a:r>
              <a:rPr lang="en-US" altLang="zh-CN" b="1" dirty="0"/>
              <a:t>Vector</a:t>
            </a:r>
            <a:r>
              <a:rPr lang="zh-CN" altLang="en-US" b="1" dirty="0"/>
              <a:t> </a:t>
            </a:r>
            <a:r>
              <a:rPr lang="en-US" altLang="zh-CN" b="1" dirty="0"/>
              <a:t>DB</a:t>
            </a:r>
            <a:r>
              <a:rPr lang="zh-CN" altLang="en-US" b="1" dirty="0"/>
              <a:t> 系统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243156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7CF208B-F468-3846-A7A7-862AC8450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腾讯云 </a:t>
            </a:r>
            <a:r>
              <a:rPr lang="en-US" altLang="zh-CN" dirty="0"/>
              <a:t>Vector-DB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0C58F40-22A9-DE45-9E01-39A545D8D4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47604"/>
            <a:ext cx="10963473" cy="5207476"/>
          </a:xfrm>
        </p:spPr>
        <p:txBody>
          <a:bodyPr/>
          <a:lstStyle/>
          <a:p>
            <a:r>
              <a:rPr lang="zh-CN" altLang="en-US" dirty="0"/>
              <a:t>腾讯云 </a:t>
            </a:r>
            <a:r>
              <a:rPr lang="en-US" altLang="zh-CN" dirty="0"/>
              <a:t>Vector-DB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大语言模型 </a:t>
            </a:r>
            <a:r>
              <a:rPr lang="en-US" altLang="zh-CN" dirty="0"/>
              <a:t>LLM </a:t>
            </a:r>
            <a:r>
              <a:rPr lang="zh-CN" altLang="en-US" dirty="0"/>
              <a:t>配合使用。企业的私域数据经过文本分割、向量化后，可以存储在腾讯云 </a:t>
            </a:r>
            <a:r>
              <a:rPr lang="en-US" altLang="zh-CN" dirty="0"/>
              <a:t>Vector-DB</a:t>
            </a:r>
            <a:r>
              <a:rPr lang="zh-CN" altLang="en-US" dirty="0"/>
              <a:t> 中，构建起企业专属的外部知识库，从而在后续的检索任务中，为大模型提供提示信息，辅助大模型生成更加准确的答案。</a:t>
            </a:r>
            <a:br>
              <a:rPr lang="zh-CN" altLang="en-US" dirty="0"/>
            </a:br>
            <a:endParaRPr lang="zh-CN" altLang="en-US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80FFB48-4113-534F-ADF4-CD1F2C336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022" y="2698963"/>
            <a:ext cx="7342717" cy="369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9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DB</a:t>
            </a:r>
          </a:p>
          <a:p>
            <a:r>
              <a:rPr lang="zh-CN" altLang="en-US" dirty="0"/>
              <a:t>应用场景</a:t>
            </a:r>
          </a:p>
        </p:txBody>
      </p:sp>
    </p:spTree>
    <p:extLst>
      <p:ext uri="{BB962C8B-B14F-4D97-AF65-F5344CB8AC3E}">
        <p14:creationId xmlns:p14="http://schemas.microsoft.com/office/powerpoint/2010/main" val="2050800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C3DDF96-6B1C-3944-B350-0D0B4B7C4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图像相似性搜索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10A0C2D-217F-B943-914F-3FFA320196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Google</a:t>
            </a:r>
            <a:r>
              <a:rPr lang="zh-CN" altLang="en-US" dirty="0"/>
              <a:t>、</a:t>
            </a:r>
            <a:r>
              <a:rPr lang="en-US" altLang="zh-CN" dirty="0"/>
              <a:t>Baidu</a:t>
            </a:r>
            <a:r>
              <a:rPr lang="zh-CN" altLang="en-US" dirty="0"/>
              <a:t> 搜索引擎提供按图搜索的选项；</a:t>
            </a:r>
            <a:endParaRPr lang="en-US" altLang="zh-CN" dirty="0"/>
          </a:p>
          <a:p>
            <a:r>
              <a:rPr lang="zh-CN" altLang="en-US" dirty="0"/>
              <a:t>电子平台拼多多、淘宝也提供类似功能为在线购物带来的便利，并整合到 </a:t>
            </a:r>
            <a:r>
              <a:rPr lang="en-US" altLang="zh-CN" dirty="0"/>
              <a:t>APP</a:t>
            </a:r>
            <a:r>
              <a:rPr lang="zh-CN" altLang="en-US" dirty="0"/>
              <a:t> 应用中；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145F07E-6716-F047-B327-2E7938D2F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250" y="3027679"/>
            <a:ext cx="6350000" cy="3327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CDABDAE-3D7B-C84B-AA43-AE24BE122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37802" y="2688657"/>
            <a:ext cx="7036183" cy="366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03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C3DDF96-6B1C-3944-B350-0D0B4B7C4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视频相似性搜索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10A0C2D-217F-B943-914F-3FFA320196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将喜欢电影</a:t>
            </a:r>
            <a:r>
              <a:rPr lang="en-US" altLang="zh-CN" dirty="0"/>
              <a:t>/</a:t>
            </a:r>
            <a:r>
              <a:rPr lang="zh-CN" altLang="en-US" dirty="0"/>
              <a:t>视频截图发表社交平台发布想法。可以可以利用视频相似度搜索系统，获知电影</a:t>
            </a:r>
            <a:r>
              <a:rPr lang="en-US" altLang="zh-CN" dirty="0"/>
              <a:t>/</a:t>
            </a:r>
            <a:r>
              <a:rPr lang="zh-CN" altLang="en-US" dirty="0"/>
              <a:t>视频的名称并打上</a:t>
            </a:r>
            <a:r>
              <a:rPr lang="en-US" altLang="zh-CN" dirty="0"/>
              <a:t>TAG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b="1" dirty="0"/>
              <a:t>技术架构设想：</a:t>
            </a:r>
            <a:r>
              <a:rPr lang="en-US" altLang="zh-CN" dirty="0"/>
              <a:t>1</a:t>
            </a:r>
            <a:r>
              <a:rPr lang="zh-CN" altLang="en-US" dirty="0"/>
              <a:t>）从视频中提取关键帧，使用 </a:t>
            </a:r>
            <a:r>
              <a:rPr lang="en-US" altLang="zh-CN" dirty="0"/>
              <a:t>AI</a:t>
            </a:r>
            <a:r>
              <a:rPr lang="zh-CN" altLang="en-US" dirty="0"/>
              <a:t> 模型获取关键帧特征向量。</a:t>
            </a:r>
            <a:r>
              <a:rPr lang="en-US" altLang="zh-CN" dirty="0"/>
              <a:t>2</a:t>
            </a:r>
            <a:r>
              <a:rPr lang="zh-CN" altLang="en-US" dirty="0"/>
              <a:t>）特征向量存储在 </a:t>
            </a:r>
            <a:r>
              <a:rPr lang="en-US" altLang="zh-CN" dirty="0"/>
              <a:t>Vector-DB</a:t>
            </a:r>
            <a:r>
              <a:rPr lang="zh-CN" altLang="en-US" dirty="0"/>
              <a:t> 并进行搜索，</a:t>
            </a:r>
            <a:r>
              <a:rPr lang="en-US" altLang="zh-CN" dirty="0"/>
              <a:t> Vector-DB</a:t>
            </a:r>
            <a:r>
              <a:rPr lang="zh-CN" altLang="en-US" dirty="0"/>
              <a:t> 返回相似向量 </a:t>
            </a:r>
            <a:r>
              <a:rPr lang="en-US" altLang="zh-CN" dirty="0"/>
              <a:t>ID</a:t>
            </a:r>
            <a:r>
              <a:rPr lang="zh-CN" altLang="en-US" dirty="0"/>
              <a:t>。</a:t>
            </a:r>
            <a:r>
              <a:rPr lang="en-US" altLang="zh-CN" dirty="0"/>
              <a:t>3</a:t>
            </a:r>
            <a:r>
              <a:rPr lang="zh-CN" altLang="en-US" dirty="0"/>
              <a:t>）将 </a:t>
            </a:r>
            <a:r>
              <a:rPr lang="en-US" altLang="zh-CN" dirty="0"/>
              <a:t>ID</a:t>
            </a:r>
            <a:r>
              <a:rPr lang="zh-CN" altLang="en-US" dirty="0"/>
              <a:t> 映射到存储在</a:t>
            </a:r>
            <a:r>
              <a:rPr lang="en-US" altLang="zh-CN" dirty="0"/>
              <a:t>MySQL</a:t>
            </a:r>
            <a:r>
              <a:rPr lang="zh-CN" altLang="en-US" dirty="0"/>
              <a:t>中的视频。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27744AF-73A6-8E42-8A18-91FD1BBF6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257" y="3429000"/>
            <a:ext cx="63500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2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3A61321-8391-BE4C-A2A2-CCCFF420A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音频相似度搜索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505DE68-A30B-7A43-BA68-1F3E67A420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快速查询海量音频数据，并找到相似的声音。例如，</a:t>
            </a:r>
            <a:r>
              <a:rPr lang="en-US" altLang="zh-CN" dirty="0"/>
              <a:t>YouTube</a:t>
            </a:r>
            <a:r>
              <a:rPr lang="zh-CN" altLang="en-US" dirty="0"/>
              <a:t> 识别视频相似音效减少知识产权侵权；网易云音乐、腾讯音乐的听曲识歌功能；音频数据分类和统计分析。</a:t>
            </a:r>
          </a:p>
          <a:p>
            <a:r>
              <a:rPr lang="zh-CN" altLang="en-US" b="1" dirty="0"/>
              <a:t>技术架构设想：</a:t>
            </a:r>
            <a:r>
              <a:rPr lang="en-US" altLang="zh-CN" dirty="0"/>
              <a:t>1</a:t>
            </a:r>
            <a:r>
              <a:rPr lang="zh-CN" altLang="en-US" dirty="0"/>
              <a:t>）音频片段 </a:t>
            </a:r>
            <a:r>
              <a:rPr lang="en-US" altLang="zh-CN" dirty="0"/>
              <a:t>PANNs</a:t>
            </a:r>
            <a:r>
              <a:rPr lang="zh-CN" altLang="en-US" dirty="0"/>
              <a:t> 转换为 </a:t>
            </a:r>
            <a:r>
              <a:rPr lang="en-US" altLang="zh-CN" dirty="0"/>
              <a:t>Vector</a:t>
            </a:r>
            <a:r>
              <a:rPr lang="zh-CN" altLang="en-US" dirty="0"/>
              <a:t>；</a:t>
            </a:r>
            <a:r>
              <a:rPr lang="en-US" altLang="zh-CN" dirty="0"/>
              <a:t>2</a:t>
            </a:r>
            <a:r>
              <a:rPr lang="zh-CN" altLang="en-US" dirty="0"/>
              <a:t>）向量存储 </a:t>
            </a:r>
            <a:r>
              <a:rPr lang="en-US" altLang="zh-CN" dirty="0"/>
              <a:t>Vector-DB</a:t>
            </a:r>
            <a:r>
              <a:rPr lang="zh-CN" altLang="en-US" dirty="0"/>
              <a:t>生成唯一 </a:t>
            </a:r>
            <a:r>
              <a:rPr lang="en-US" altLang="zh-CN" dirty="0"/>
              <a:t>ID</a:t>
            </a:r>
            <a:r>
              <a:rPr lang="zh-CN" altLang="en-US" dirty="0"/>
              <a:t>；</a:t>
            </a:r>
            <a:r>
              <a:rPr lang="en-US" altLang="zh-CN" dirty="0"/>
              <a:t>3</a:t>
            </a:r>
            <a:r>
              <a:rPr lang="zh-CN" altLang="en-US" dirty="0"/>
              <a:t>）在 </a:t>
            </a:r>
            <a:r>
              <a:rPr lang="en-US" altLang="zh-CN" dirty="0"/>
              <a:t>Vector-DB </a:t>
            </a:r>
            <a:r>
              <a:rPr lang="zh-CN" altLang="en-US" dirty="0"/>
              <a:t>中进行向量相似度搜索，查询与 </a:t>
            </a:r>
            <a:r>
              <a:rPr lang="en-US" altLang="zh-CN" dirty="0"/>
              <a:t>Vector-DB </a:t>
            </a:r>
            <a:r>
              <a:rPr lang="zh-CN" altLang="en-US" dirty="0"/>
              <a:t>返回唯一 </a:t>
            </a:r>
            <a:r>
              <a:rPr lang="en-US" altLang="zh-CN" dirty="0"/>
              <a:t>ID</a:t>
            </a:r>
            <a:r>
              <a:rPr lang="zh-CN" altLang="en-US" dirty="0"/>
              <a:t> 对应音频片段数据路径。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4B8C1B6-C07D-8E46-9AAD-6D0C25973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896" y="3552497"/>
            <a:ext cx="4476970" cy="280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33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97E1475-78EB-1D42-AC08-4688E19BE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推荐系统 </a:t>
            </a:r>
            <a:r>
              <a:rPr lang="en-US" altLang="zh-CN" b="0" dirty="0"/>
              <a:t>recommendation</a:t>
            </a:r>
            <a:r>
              <a:rPr lang="zh-CN" altLang="en-US" b="0" dirty="0"/>
              <a:t> </a:t>
            </a:r>
            <a:r>
              <a:rPr lang="en-US" altLang="zh-CN" b="0" dirty="0"/>
              <a:t>system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AD033DB-1665-EB42-8D10-3857A6D96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10963472" cy="4994910"/>
          </a:xfrm>
        </p:spPr>
        <p:txBody>
          <a:bodyPr/>
          <a:lstStyle/>
          <a:p>
            <a:r>
              <a:rPr lang="zh-CN" altLang="en-US" dirty="0"/>
              <a:t>推荐系统用于个性化电影、音乐、产品和信息流推荐等各种场景。与搜索引擎不同，推荐系统不需要用户准确描述其需求，而是通过分析用户行为来发现用户的需求和兴趣。</a:t>
            </a:r>
          </a:p>
          <a:p>
            <a:r>
              <a:rPr lang="zh-CN" altLang="en-US" b="1" dirty="0"/>
              <a:t>技术架构设想：</a:t>
            </a:r>
            <a:r>
              <a:rPr lang="en-US" altLang="zh-CN" dirty="0"/>
              <a:t>1</a:t>
            </a:r>
            <a:r>
              <a:rPr lang="zh-CN" altLang="en-US" dirty="0"/>
              <a:t>）准备数据集，包括用户对商品评分、历史点击记录和商品描述等信息。</a:t>
            </a:r>
            <a:r>
              <a:rPr lang="en-US" altLang="zh-CN" dirty="0"/>
              <a:t>2</a:t>
            </a:r>
            <a:r>
              <a:rPr lang="zh-CN" altLang="en-US" dirty="0"/>
              <a:t>）将用户特征 </a:t>
            </a:r>
            <a:r>
              <a:rPr lang="en-US" altLang="zh-CN" dirty="0"/>
              <a:t>+</a:t>
            </a:r>
            <a:r>
              <a:rPr lang="zh-CN" altLang="en-US" dirty="0"/>
              <a:t> 商品特征组合将其分别转换为向量。</a:t>
            </a:r>
            <a:r>
              <a:rPr lang="en-US" altLang="zh-CN" dirty="0"/>
              <a:t>3</a:t>
            </a:r>
            <a:r>
              <a:rPr lang="zh-CN" altLang="en-US" dirty="0"/>
              <a:t>）商品向量存储在 </a:t>
            </a:r>
            <a:r>
              <a:rPr lang="en-US" altLang="zh-CN" dirty="0"/>
              <a:t>Vector-DB</a:t>
            </a:r>
            <a:r>
              <a:rPr lang="zh-CN" altLang="en-US" dirty="0"/>
              <a:t> 中并使用用户向量进行相似性搜索。</a:t>
            </a:r>
            <a:r>
              <a:rPr lang="en-US" altLang="zh-CN" dirty="0"/>
              <a:t>4</a:t>
            </a:r>
            <a:r>
              <a:rPr lang="zh-CN" altLang="en-US" dirty="0"/>
              <a:t>）如果用户向量与商品向量相似， </a:t>
            </a:r>
            <a:r>
              <a:rPr lang="en-US" altLang="zh-CN" dirty="0"/>
              <a:t>Vector-DB</a:t>
            </a:r>
            <a:r>
              <a:rPr lang="zh-CN" altLang="en-US" dirty="0"/>
              <a:t> 返回商品向量和其 </a:t>
            </a:r>
            <a:r>
              <a:rPr lang="en-US" altLang="zh-CN" dirty="0"/>
              <a:t>ID</a:t>
            </a:r>
            <a:r>
              <a:rPr lang="zh-CN" altLang="en-US" dirty="0"/>
              <a:t> 作为推荐结果，最后使用存储在</a:t>
            </a:r>
            <a:r>
              <a:rPr lang="en-US" altLang="zh-CN" dirty="0"/>
              <a:t>Redis</a:t>
            </a:r>
            <a:r>
              <a:rPr lang="zh-CN" altLang="en-US" dirty="0"/>
              <a:t>等商品向量 </a:t>
            </a:r>
            <a:r>
              <a:rPr lang="en-US" altLang="zh-CN" dirty="0"/>
              <a:t>ID</a:t>
            </a:r>
            <a:r>
              <a:rPr lang="zh-CN" altLang="en-US" dirty="0"/>
              <a:t> 查询商品信息。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1D18B00-483E-1E46-AF3E-32EB969CC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785" y="4175290"/>
            <a:ext cx="2789949" cy="20884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47D18A9-F2EE-2948-9754-5168104DE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676" y="3259118"/>
            <a:ext cx="10315410" cy="330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50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bg1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477321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97441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40384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51778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97441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40384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56856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304237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51617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306888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57420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476078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97317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302538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40259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9961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9961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9961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45702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55404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55404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55404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3DFDD2C-E56B-6D4C-BF1B-42321AEB5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问答系统 </a:t>
            </a:r>
            <a:r>
              <a:rPr lang="en-US" altLang="zh-CN" b="0" dirty="0"/>
              <a:t>QA chatbot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8F6BCE2-09D4-9645-B70D-BAFAFA72CE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问答系统 </a:t>
            </a:r>
            <a:r>
              <a:rPr lang="en-US" altLang="zh-CN" dirty="0"/>
              <a:t>QA</a:t>
            </a:r>
            <a:r>
              <a:rPr lang="zh-CN" altLang="en-US" dirty="0"/>
              <a:t> 包括在线客服系统、</a:t>
            </a:r>
            <a:r>
              <a:rPr lang="en-US" altLang="zh-CN" dirty="0"/>
              <a:t>QA</a:t>
            </a:r>
            <a:r>
              <a:rPr lang="zh-CN" altLang="en-US" dirty="0"/>
              <a:t>聊天机器人等。大多数问答系统可以归类为：生成式或检索式，单轮或多轮，开放域或特定领域问答系统。</a:t>
            </a:r>
          </a:p>
          <a:p>
            <a:r>
              <a:rPr lang="zh-CN" altLang="en-US" b="1" dirty="0"/>
              <a:t>技术架构设想：</a:t>
            </a:r>
            <a:r>
              <a:rPr lang="en-US" altLang="zh-CN" dirty="0"/>
              <a:t>1</a:t>
            </a:r>
            <a:r>
              <a:rPr lang="zh-CN" altLang="en-US" dirty="0"/>
              <a:t>）准备问题和相应答案数据集，将问题和答案存储在关系型数据库</a:t>
            </a:r>
            <a:r>
              <a:rPr lang="en-US" altLang="zh-CN" dirty="0"/>
              <a:t>MySQL</a:t>
            </a:r>
            <a:r>
              <a:rPr lang="zh-CN" altLang="en-US" dirty="0"/>
              <a:t>中；</a:t>
            </a:r>
            <a:r>
              <a:rPr lang="en-US" altLang="zh-CN" dirty="0"/>
              <a:t>2</a:t>
            </a:r>
            <a:r>
              <a:rPr lang="zh-CN" altLang="en-US" dirty="0"/>
              <a:t>）使用 </a:t>
            </a:r>
            <a:r>
              <a:rPr lang="en-US" altLang="zh-CN" dirty="0"/>
              <a:t>AI</a:t>
            </a:r>
            <a:r>
              <a:rPr lang="zh-CN" altLang="en-US" dirty="0"/>
              <a:t> 模型将问题转换为向量，问题向量存储并索引在 </a:t>
            </a:r>
            <a:r>
              <a:rPr lang="en-US" altLang="zh-CN" dirty="0"/>
              <a:t>Vector-DB</a:t>
            </a:r>
            <a:r>
              <a:rPr lang="zh-CN" altLang="en-US" dirty="0"/>
              <a:t> 中；</a:t>
            </a:r>
            <a:r>
              <a:rPr lang="en-US" altLang="zh-CN" dirty="0"/>
              <a:t>3</a:t>
            </a:r>
            <a:r>
              <a:rPr lang="zh-CN" altLang="en-US" dirty="0"/>
              <a:t>）用户输入新问题时将其转换为 </a:t>
            </a:r>
            <a:r>
              <a:rPr lang="en-US" altLang="zh-CN" dirty="0"/>
              <a:t>Vector</a:t>
            </a:r>
            <a:r>
              <a:rPr lang="zh-CN" altLang="en-US" dirty="0"/>
              <a:t>，</a:t>
            </a:r>
            <a:r>
              <a:rPr lang="en-US" altLang="zh-CN" dirty="0"/>
              <a:t> Vector-DB </a:t>
            </a:r>
            <a:r>
              <a:rPr lang="zh-CN" altLang="en-US" dirty="0"/>
              <a:t>会搜索与新向量最相似的问题向量与相应答案。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51005AC-25C5-CA4B-ABCA-55FC26089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056" y="4018280"/>
            <a:ext cx="63500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425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690D0FF-B5DB-A74B-AA23-487EA3A1A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大模型场景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F2CB7C-765B-0C4E-B0C2-3D2C911F69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dirty="0"/>
              <a:t>超出上下文长度文本划分成 </a:t>
            </a:r>
            <a:r>
              <a:rPr lang="en-US" altLang="zh-CN" dirty="0"/>
              <a:t>chunks</a:t>
            </a:r>
            <a:r>
              <a:rPr lang="zh-CN" altLang="en-US" dirty="0"/>
              <a:t>，不同 </a:t>
            </a:r>
            <a:r>
              <a:rPr lang="en-US" altLang="zh-CN" dirty="0"/>
              <a:t>chunks </a:t>
            </a:r>
            <a:r>
              <a:rPr lang="zh-CN" altLang="en-US" dirty="0"/>
              <a:t>转换为向量（</a:t>
            </a:r>
            <a:r>
              <a:rPr lang="en-US" altLang="zh-CN" dirty="0"/>
              <a:t>embedding</a:t>
            </a:r>
            <a:r>
              <a:rPr lang="zh-CN" altLang="en-US" dirty="0"/>
              <a:t>）。</a:t>
            </a:r>
          </a:p>
          <a:p>
            <a:pPr>
              <a:lnSpc>
                <a:spcPct val="130000"/>
              </a:lnSpc>
            </a:pPr>
            <a:r>
              <a:rPr lang="zh-CN" altLang="en-US" dirty="0"/>
              <a:t>输入 </a:t>
            </a:r>
            <a:r>
              <a:rPr lang="en-US" altLang="zh-CN" dirty="0"/>
              <a:t>prompt </a:t>
            </a:r>
            <a:r>
              <a:rPr lang="zh-CN" altLang="en-US" dirty="0"/>
              <a:t>到 </a:t>
            </a:r>
            <a:r>
              <a:rPr lang="en-US" altLang="zh-CN" dirty="0"/>
              <a:t>LLM </a:t>
            </a:r>
            <a:r>
              <a:rPr lang="zh-CN" altLang="en-US" dirty="0"/>
              <a:t>之前，将 </a:t>
            </a:r>
            <a:r>
              <a:rPr lang="en-US" altLang="zh-CN" dirty="0"/>
              <a:t>prompt </a:t>
            </a:r>
            <a:r>
              <a:rPr lang="zh-CN" altLang="en-US" dirty="0"/>
              <a:t>转换为向量（</a:t>
            </a:r>
            <a:r>
              <a:rPr lang="en-US" altLang="zh-CN" dirty="0"/>
              <a:t>embedding</a:t>
            </a:r>
            <a:r>
              <a:rPr lang="zh-CN" altLang="en-US" dirty="0"/>
              <a:t>）。</a:t>
            </a:r>
          </a:p>
          <a:p>
            <a:pPr>
              <a:lnSpc>
                <a:spcPct val="130000"/>
              </a:lnSpc>
            </a:pPr>
            <a:r>
              <a:rPr lang="zh-CN" altLang="en-US" dirty="0"/>
              <a:t>将 </a:t>
            </a:r>
            <a:r>
              <a:rPr lang="en-US" altLang="zh-CN" dirty="0"/>
              <a:t>prompt </a:t>
            </a:r>
            <a:r>
              <a:rPr lang="zh-CN" altLang="en-US" dirty="0"/>
              <a:t>向量进行搜索，寻找到最相似的 </a:t>
            </a:r>
            <a:r>
              <a:rPr lang="en-US" altLang="zh-CN" dirty="0"/>
              <a:t>chunk </a:t>
            </a:r>
            <a:r>
              <a:rPr lang="zh-CN" altLang="en-US" dirty="0"/>
              <a:t>向量。</a:t>
            </a:r>
          </a:p>
          <a:p>
            <a:pPr>
              <a:lnSpc>
                <a:spcPct val="130000"/>
              </a:lnSpc>
            </a:pPr>
            <a:r>
              <a:rPr lang="zh-CN" altLang="en-US" dirty="0"/>
              <a:t>将最相似的 </a:t>
            </a:r>
            <a:r>
              <a:rPr lang="en-US" altLang="zh-CN" dirty="0"/>
              <a:t>chunk </a:t>
            </a:r>
            <a:r>
              <a:rPr lang="zh-CN" altLang="en-US" dirty="0"/>
              <a:t>向量与 </a:t>
            </a:r>
            <a:r>
              <a:rPr lang="en-US" altLang="zh-CN" dirty="0"/>
              <a:t>prompt </a:t>
            </a:r>
            <a:r>
              <a:rPr lang="zh-CN" altLang="en-US" dirty="0"/>
              <a:t>向量拼接，作为 </a:t>
            </a:r>
            <a:r>
              <a:rPr lang="en-US" altLang="zh-CN" dirty="0"/>
              <a:t>LLM </a:t>
            </a:r>
            <a:r>
              <a:rPr lang="zh-CN" altLang="en-US" dirty="0"/>
              <a:t>的输入。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C86758-E171-E44F-869E-57715F2C8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598" y="3457867"/>
            <a:ext cx="9739565" cy="289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36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072D3BE-7BDC-624F-8479-AE3574779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Agent</a:t>
            </a:r>
            <a:r>
              <a:rPr lang="zh-CN" altLang="en-US" dirty="0"/>
              <a:t> 关键组成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03E564E-FB9A-E442-A6A7-ACAB8261BB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规划 </a:t>
            </a:r>
            <a:r>
              <a:rPr lang="en-US" altLang="zh-CN" dirty="0"/>
              <a:t>Planning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记忆 </a:t>
            </a:r>
            <a:r>
              <a:rPr lang="en-US" altLang="zh-CN" dirty="0"/>
              <a:t>Memory</a:t>
            </a:r>
            <a:r>
              <a:rPr lang="zh-CN" altLang="en-US" dirty="0"/>
              <a:t>  </a:t>
            </a:r>
            <a:r>
              <a:rPr lang="en-US" altLang="zh-CN" dirty="0"/>
              <a:t>+</a:t>
            </a:r>
            <a:r>
              <a:rPr lang="zh-CN" altLang="en-US" dirty="0"/>
              <a:t> 工具 </a:t>
            </a:r>
            <a:r>
              <a:rPr lang="en-US" altLang="zh-CN" dirty="0"/>
              <a:t>Tools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6D97C43-EF5B-F145-A1D1-8789874D8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486" y="2141817"/>
            <a:ext cx="9663769" cy="383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567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BC5D2B-42CC-CE46-9B14-C2250B824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D6033C-0072-8C4A-9919-612D650024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FF88AB-45ED-F246-BBC8-612DADCCB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34865"/>
            <a:ext cx="12196763" cy="638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910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5F6BEE-CC5D-5149-B5B4-B29426E98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D84547-0E45-E84D-87F5-2C81F7FD8F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8850B1-518E-BE4B-B831-DE9BA1CB4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23491"/>
            <a:ext cx="12196763" cy="621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20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4F5937-C0CB-C94C-B210-1BFA88A2F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FE0B52-D9D4-9C4B-A241-F44DB164A9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4EC2016-74D6-1F45-877D-5ACEB4A37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6881"/>
            <a:ext cx="12196763" cy="660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790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454C5D-CA5C-2248-8668-B9CD8D84B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65DFCD-AE9B-F949-8F70-D389D7130E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7D4940-CE01-2A4E-8098-EC57AF4EE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83" y="0"/>
            <a:ext cx="111755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62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15D3B9-4238-8343-9F70-F75A20D3E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AD1D1F-5BC3-EF46-B339-8E0C3CBD9B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27854F-1EDC-4849-AFDA-3D8240DDE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587" y="1678589"/>
            <a:ext cx="8085110" cy="453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5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9694D3-9E86-8A41-8DA5-E981A11AE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思考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8E0D786-73B8-294D-B573-DEDE46AF9E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中小型企业 </a:t>
            </a:r>
            <a:r>
              <a:rPr lang="en-US" altLang="zh-CN" b="1" dirty="0"/>
              <a:t>&amp;</a:t>
            </a:r>
            <a:r>
              <a:rPr lang="zh-CN" altLang="en-US" b="1" dirty="0"/>
              <a:t> </a:t>
            </a:r>
            <a:r>
              <a:rPr lang="en-US" altLang="zh-CN" b="1" dirty="0"/>
              <a:t>AI</a:t>
            </a:r>
            <a:r>
              <a:rPr lang="zh-CN" altLang="en-US" b="1" dirty="0"/>
              <a:t> </a:t>
            </a:r>
            <a:r>
              <a:rPr lang="en-US" altLang="zh-CN" b="1" dirty="0"/>
              <a:t>Agent</a:t>
            </a:r>
            <a:r>
              <a:rPr lang="zh-CN" altLang="en-US" b="1" dirty="0"/>
              <a:t> 中应用发力</a:t>
            </a:r>
            <a:endParaRPr lang="en-US" altLang="zh-CN" b="1" dirty="0"/>
          </a:p>
          <a:p>
            <a:pPr lvl="1"/>
            <a:r>
              <a:rPr lang="en-US" altLang="zh-CN" dirty="0"/>
              <a:t>L0</a:t>
            </a:r>
            <a:r>
              <a:rPr lang="zh-CN" altLang="en-US" dirty="0"/>
              <a:t> 基础大模型开放，缺少规模</a:t>
            </a:r>
            <a:r>
              <a:rPr lang="en-US" altLang="zh-CN" dirty="0"/>
              <a:t>AI</a:t>
            </a:r>
            <a:r>
              <a:rPr lang="zh-CN" altLang="en-US" dirty="0"/>
              <a:t>集群中心的中小型企业会基于 </a:t>
            </a:r>
            <a:r>
              <a:rPr lang="en-US" altLang="zh-CN" dirty="0"/>
              <a:t>L0</a:t>
            </a:r>
            <a:r>
              <a:rPr lang="zh-CN" altLang="en-US" dirty="0"/>
              <a:t>  进行推理应用；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Agent</a:t>
            </a:r>
            <a:r>
              <a:rPr lang="zh-CN" altLang="en-US" dirty="0"/>
              <a:t>与</a:t>
            </a:r>
            <a:r>
              <a:rPr lang="en-US" altLang="zh-CN" dirty="0"/>
              <a:t>LLM</a:t>
            </a:r>
            <a:r>
              <a:rPr lang="zh-CN" altLang="en-US" dirty="0"/>
              <a:t>大模型结合外部知识需要结合向量数据库提供长期记忆。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大模型训练降本增效，参与训练和推理过程</a:t>
            </a:r>
            <a:endParaRPr lang="en-US" altLang="zh-CN" b="1" dirty="0"/>
          </a:p>
          <a:p>
            <a:pPr lvl="1"/>
            <a:r>
              <a:rPr lang="zh-CN" altLang="en-US" dirty="0"/>
              <a:t>神经网络</a:t>
            </a:r>
            <a:r>
              <a:rPr lang="en-US" altLang="zh-CN" dirty="0"/>
              <a:t>/</a:t>
            </a:r>
            <a:r>
              <a:rPr lang="zh-CN" altLang="en-US" dirty="0"/>
              <a:t>大模型的输入输为向量，训练过程的数据分类、去重、清洗可以利用向量数据库；推理减少大模型幻觉，充当大模型长期记忆并补充实时性、定制型知识从</a:t>
            </a:r>
            <a:r>
              <a:rPr lang="en-US" altLang="zh-CN"/>
              <a:t>L0-&gt;L2</a:t>
            </a:r>
            <a:r>
              <a:rPr lang="zh-CN" altLang="en-US"/>
              <a:t>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保护数据隐私和安全</a:t>
            </a:r>
            <a:endParaRPr lang="en-US" altLang="zh-CN" b="1" dirty="0"/>
          </a:p>
          <a:p>
            <a:pPr marL="694190" lvl="1" indent="-457200"/>
            <a:r>
              <a:rPr lang="zh-CN" altLang="en-US" dirty="0"/>
              <a:t>面向政企等对数据有高度隐私敏感场景，大模型的数据训练不需要结合此数据，采用独立部署的向量数据库具备安全隐私性。</a:t>
            </a:r>
          </a:p>
        </p:txBody>
      </p:sp>
    </p:spTree>
    <p:extLst>
      <p:ext uri="{BB962C8B-B14F-4D97-AF65-F5344CB8AC3E}">
        <p14:creationId xmlns:p14="http://schemas.microsoft.com/office/powerpoint/2010/main" val="3826426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908A0528-F029-DE42-A00A-0ABC707BE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A162B207-5B6D-1341-A870-8713774DB1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896544"/>
          </a:xfrm>
        </p:spPr>
        <p:txBody>
          <a:bodyPr/>
          <a:lstStyle/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Maximizing the Potential of LLMs: Using Vector Databases (ruxu.dev)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Maglott</a:t>
            </a:r>
            <a:r>
              <a:rPr lang="en-US" altLang="zh-CN" dirty="0"/>
              <a:t> D</a:t>
            </a:r>
            <a:r>
              <a:rPr lang="zh-CN" altLang="en-US" dirty="0"/>
              <a:t>， </a:t>
            </a:r>
            <a:r>
              <a:rPr lang="en-US" altLang="zh-CN" dirty="0"/>
              <a:t>Ostell J</a:t>
            </a:r>
            <a:r>
              <a:rPr lang="zh-CN" altLang="en-US" dirty="0"/>
              <a:t>， </a:t>
            </a:r>
            <a:r>
              <a:rPr lang="en-US" altLang="zh-CN" dirty="0"/>
              <a:t>Pruitt KD</a:t>
            </a:r>
            <a:r>
              <a:rPr lang="zh-CN" altLang="en-US" dirty="0"/>
              <a:t>， </a:t>
            </a:r>
            <a:r>
              <a:rPr lang="en-US" altLang="zh-CN" dirty="0"/>
              <a:t>Tatusova T. Entrez Gene: gene-centered information at NCBI. Nucleic Acids Res. 2005 Jan 1;33 (Database issue):D54-8.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Wang Y</a:t>
            </a:r>
            <a:r>
              <a:rPr lang="zh-CN" altLang="en-US" dirty="0"/>
              <a:t>， </a:t>
            </a:r>
            <a:r>
              <a:rPr lang="en-US" altLang="zh-CN" dirty="0"/>
              <a:t>Xiao J</a:t>
            </a:r>
            <a:r>
              <a:rPr lang="zh-CN" altLang="en-US" dirty="0"/>
              <a:t>， </a:t>
            </a:r>
            <a:r>
              <a:rPr lang="en-US" altLang="zh-CN" dirty="0"/>
              <a:t>Suzek TO</a:t>
            </a:r>
            <a:r>
              <a:rPr lang="zh-CN" altLang="en-US" dirty="0"/>
              <a:t>， </a:t>
            </a:r>
            <a:r>
              <a:rPr lang="en-US" altLang="zh-CN" dirty="0"/>
              <a:t>Zhang J</a:t>
            </a:r>
            <a:r>
              <a:rPr lang="zh-CN" altLang="en-US" dirty="0"/>
              <a:t>， </a:t>
            </a:r>
            <a:r>
              <a:rPr lang="en-US" altLang="zh-CN" dirty="0"/>
              <a:t>Wang J</a:t>
            </a:r>
            <a:r>
              <a:rPr lang="zh-CN" altLang="en-US" dirty="0"/>
              <a:t>， </a:t>
            </a:r>
            <a:r>
              <a:rPr lang="en-US" altLang="zh-CN" dirty="0"/>
              <a:t>Zhou Z</a:t>
            </a:r>
            <a:r>
              <a:rPr lang="zh-CN" altLang="en-US" dirty="0"/>
              <a:t>， </a:t>
            </a:r>
            <a:r>
              <a:rPr lang="en-US" altLang="zh-CN" dirty="0"/>
              <a:t>Han L</a:t>
            </a:r>
            <a:r>
              <a:rPr lang="zh-CN" altLang="en-US" dirty="0"/>
              <a:t>， </a:t>
            </a:r>
            <a:r>
              <a:rPr lang="en-US" altLang="zh-CN" dirty="0"/>
              <a:t>Karapetyan K</a:t>
            </a:r>
            <a:r>
              <a:rPr lang="zh-CN" altLang="en-US" dirty="0"/>
              <a:t>， </a:t>
            </a:r>
            <a:r>
              <a:rPr lang="en-US" altLang="zh-CN" dirty="0"/>
              <a:t>Dracheva S</a:t>
            </a:r>
            <a:r>
              <a:rPr lang="zh-CN" altLang="en-US" dirty="0"/>
              <a:t>， </a:t>
            </a:r>
            <a:r>
              <a:rPr lang="en-US" altLang="zh-CN" dirty="0"/>
              <a:t>Shoemaker BA</a:t>
            </a:r>
            <a:r>
              <a:rPr lang="zh-CN" altLang="en-US" dirty="0"/>
              <a:t>， </a:t>
            </a:r>
            <a:r>
              <a:rPr lang="en-US" altLang="zh-CN" dirty="0"/>
              <a:t>Bolton E</a:t>
            </a:r>
            <a:r>
              <a:rPr lang="zh-CN" altLang="en-US" dirty="0"/>
              <a:t>， </a:t>
            </a:r>
            <a:r>
              <a:rPr lang="en-US" altLang="zh-CN" dirty="0"/>
              <a:t>Gindulyte A</a:t>
            </a:r>
            <a:r>
              <a:rPr lang="zh-CN" altLang="en-US" dirty="0"/>
              <a:t>， </a:t>
            </a:r>
            <a:r>
              <a:rPr lang="en-US" altLang="zh-CN" dirty="0"/>
              <a:t>Bryant SH. PubChem's BioAssay Database. Nucleic Acids Res. 2012 Jan;40 (Database issue):D400-12.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Torng</a:t>
            </a:r>
            <a:r>
              <a:rPr lang="en-US" altLang="zh-CN" dirty="0"/>
              <a:t> W</a:t>
            </a:r>
            <a:r>
              <a:rPr lang="zh-CN" altLang="en-US" dirty="0"/>
              <a:t>， </a:t>
            </a:r>
            <a:r>
              <a:rPr lang="en-US" altLang="zh-CN" dirty="0"/>
              <a:t>Altman RB. 3D deep convolutional neural networks for amino acid environment similarity analysis. BMC Bioinformatics. 2017 Mar 16;18 (1):302.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Zheng S</a:t>
            </a:r>
            <a:r>
              <a:rPr lang="zh-CN" altLang="en-US" dirty="0"/>
              <a:t>， </a:t>
            </a:r>
            <a:r>
              <a:rPr lang="en-US" altLang="zh-CN" dirty="0"/>
              <a:t>Shao W</a:t>
            </a:r>
            <a:r>
              <a:rPr lang="zh-CN" altLang="en-US" dirty="0"/>
              <a:t>， </a:t>
            </a:r>
            <a:r>
              <a:rPr lang="en-US" altLang="zh-CN" dirty="0"/>
              <a:t>Chen L. UniVec: a database of gene expression vectors for PCA based gene similarity search. BMC Genomics. 2017 Dec 6;18 (Suppl 10):918.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Manning CD</a:t>
            </a:r>
            <a:r>
              <a:rPr lang="zh-CN" altLang="en-US" dirty="0"/>
              <a:t>， </a:t>
            </a:r>
            <a:r>
              <a:rPr lang="en-US" altLang="zh-CN" dirty="0"/>
              <a:t>Raghavan P</a:t>
            </a:r>
            <a:r>
              <a:rPr lang="zh-CN" altLang="en-US" dirty="0"/>
              <a:t>， </a:t>
            </a:r>
            <a:r>
              <a:rPr lang="en-US" altLang="zh-CN" dirty="0"/>
              <a:t>Schütze H. Introduction to Information Retrieval. Cambridge: Cambridge University Press</a:t>
            </a:r>
            <a:r>
              <a:rPr lang="zh-CN" altLang="en-US" dirty="0"/>
              <a:t>， </a:t>
            </a:r>
            <a:r>
              <a:rPr lang="en-US" altLang="zh-CN" dirty="0"/>
              <a:t>2008.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Mikolov</a:t>
            </a:r>
            <a:r>
              <a:rPr lang="zh-CN" altLang="en-US" dirty="0"/>
              <a:t>， </a:t>
            </a:r>
            <a:r>
              <a:rPr lang="en-US" altLang="zh-CN" dirty="0"/>
              <a:t>Tomas</a:t>
            </a:r>
            <a:r>
              <a:rPr lang="zh-CN" altLang="en-US" dirty="0"/>
              <a:t>， </a:t>
            </a:r>
            <a:r>
              <a:rPr lang="en-US" altLang="zh-CN" dirty="0"/>
              <a:t>et al. "Efficient estimation of word representations in vector space." arXiv preprint arXiv:1301.3781 (2013).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Andoni</a:t>
            </a:r>
            <a:r>
              <a:rPr lang="zh-CN" altLang="en-US" dirty="0"/>
              <a:t>， </a:t>
            </a:r>
            <a:r>
              <a:rPr lang="en-US" altLang="zh-CN" dirty="0"/>
              <a:t>Alexandr</a:t>
            </a:r>
            <a:r>
              <a:rPr lang="zh-CN" altLang="en-US" dirty="0"/>
              <a:t>， </a:t>
            </a:r>
            <a:r>
              <a:rPr lang="en-US" altLang="zh-CN" dirty="0"/>
              <a:t>and Piotr Indyk. "Near-optimal hashing algorithms for approximate nearest neighbor in high dimensions." Communications of the ACM 51.1 (2008): 117-122.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Jégou</a:t>
            </a:r>
            <a:r>
              <a:rPr lang="zh-CN" altLang="en-US" dirty="0"/>
              <a:t>， </a:t>
            </a:r>
            <a:r>
              <a:rPr lang="en-US" altLang="zh-CN" dirty="0"/>
              <a:t>Hervé</a:t>
            </a:r>
            <a:r>
              <a:rPr lang="zh-CN" altLang="en-US" dirty="0"/>
              <a:t>， </a:t>
            </a:r>
            <a:r>
              <a:rPr lang="en-US" altLang="zh-CN" dirty="0"/>
              <a:t>et al. "Product quantization for nearest neighbor search." IEEE transactions on pattern analysis and machine intelligence 33.1 (2010): 117-128.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Ge</a:t>
            </a:r>
            <a:r>
              <a:rPr lang="zh-CN" altLang="en-US" dirty="0"/>
              <a:t>， </a:t>
            </a:r>
            <a:r>
              <a:rPr lang="en-US" altLang="zh-CN" dirty="0"/>
              <a:t>Tiezheng</a:t>
            </a:r>
            <a:r>
              <a:rPr lang="zh-CN" altLang="en-US" dirty="0"/>
              <a:t>， </a:t>
            </a:r>
            <a:r>
              <a:rPr lang="en-US" altLang="zh-CN" dirty="0"/>
              <a:t>et al. "Optimized product quantization." IEEE transactions on pattern analysis and machine intelligence 36.4 (2013): 744-755.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Babenko</a:t>
            </a:r>
            <a:r>
              <a:rPr lang="zh-CN" altLang="en-US" dirty="0"/>
              <a:t>， </a:t>
            </a:r>
            <a:r>
              <a:rPr lang="en-US" altLang="zh-CN" dirty="0"/>
              <a:t>Artem</a:t>
            </a:r>
            <a:r>
              <a:rPr lang="zh-CN" altLang="en-US" dirty="0"/>
              <a:t>， </a:t>
            </a:r>
            <a:r>
              <a:rPr lang="en-US" altLang="zh-CN" dirty="0"/>
              <a:t>and Victor Lempitsky. "The inverted multi-index." IEEE transactions on pattern analysis and machine intelligence 37.6 (2014): 1247-1260.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Datar</a:t>
            </a:r>
            <a:r>
              <a:rPr lang="en-US" altLang="zh-CN" dirty="0"/>
              <a:t> M</a:t>
            </a:r>
            <a:r>
              <a:rPr lang="zh-CN" altLang="en-US" dirty="0"/>
              <a:t>， </a:t>
            </a:r>
            <a:r>
              <a:rPr lang="en-US" altLang="zh-CN" dirty="0"/>
              <a:t>Immorlica N</a:t>
            </a:r>
            <a:r>
              <a:rPr lang="zh-CN" altLang="en-US" dirty="0"/>
              <a:t>， </a:t>
            </a:r>
            <a:r>
              <a:rPr lang="en-US" altLang="zh-CN" dirty="0"/>
              <a:t>Indyk P</a:t>
            </a:r>
            <a:r>
              <a:rPr lang="zh-CN" altLang="en-US" dirty="0"/>
              <a:t>， </a:t>
            </a:r>
            <a:r>
              <a:rPr lang="en-US" altLang="zh-CN" dirty="0"/>
              <a:t>Mirrokni VS. Locality-sensitive hashing scheme based on p-stable distributions. Proceedings of the twentieth annual symposium on Computational geometry. 2004 Jun 8:253-62.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Muja M</a:t>
            </a:r>
            <a:r>
              <a:rPr lang="zh-CN" altLang="en-US" dirty="0"/>
              <a:t>， </a:t>
            </a:r>
            <a:r>
              <a:rPr lang="en-US" altLang="zh-CN" dirty="0"/>
              <a:t>Lowe DG. Fast approximate nearest neighbors with automatic algorithm configuration. VISAPP (1). 2009 Feb 4:331-40.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Jégou</a:t>
            </a:r>
            <a:r>
              <a:rPr lang="zh-CN" altLang="en-US" dirty="0"/>
              <a:t>， </a:t>
            </a:r>
            <a:r>
              <a:rPr lang="en-US" altLang="zh-CN" dirty="0"/>
              <a:t>Hervé</a:t>
            </a:r>
            <a:r>
              <a:rPr lang="zh-CN" altLang="en-US" dirty="0"/>
              <a:t>， </a:t>
            </a:r>
            <a:r>
              <a:rPr lang="en-US" altLang="zh-CN" dirty="0"/>
              <a:t>et al. "Product quantization for nearest neighbor search." IEEE transactions on pattern analysis and machine intelligence 33.1 (2011): 117-128.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Chen</a:t>
            </a:r>
            <a:r>
              <a:rPr lang="zh-CN" altLang="en-US" dirty="0"/>
              <a:t>， </a:t>
            </a:r>
            <a:r>
              <a:rPr lang="en-US" altLang="zh-CN" dirty="0"/>
              <a:t>Zhenjie</a:t>
            </a:r>
            <a:r>
              <a:rPr lang="zh-CN" altLang="en-US" dirty="0"/>
              <a:t>， </a:t>
            </a:r>
            <a:r>
              <a:rPr lang="en-US" altLang="zh-CN" dirty="0"/>
              <a:t>and Jingqi Yan. "Fast KNN search for big data with set compression tree and best bin first." 2016 2nd International Conference on Cloud Computing and Internet of Things (CCIOT). IEEE</a:t>
            </a:r>
            <a:r>
              <a:rPr lang="zh-CN" altLang="en-US" dirty="0"/>
              <a:t>， </a:t>
            </a:r>
            <a:r>
              <a:rPr lang="en-US" altLang="zh-CN" dirty="0"/>
              <a:t>2016.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Dehmamy</a:t>
            </a:r>
            <a:r>
              <a:rPr lang="zh-CN" altLang="en-US" dirty="0"/>
              <a:t>， </a:t>
            </a:r>
            <a:r>
              <a:rPr lang="en-US" altLang="zh-CN" dirty="0"/>
              <a:t>Nima</a:t>
            </a:r>
            <a:r>
              <a:rPr lang="zh-CN" altLang="en-US" dirty="0"/>
              <a:t>， </a:t>
            </a:r>
            <a:r>
              <a:rPr lang="en-US" altLang="zh-CN" dirty="0"/>
              <a:t>Albert-László Barabási</a:t>
            </a:r>
            <a:r>
              <a:rPr lang="zh-CN" altLang="en-US" dirty="0"/>
              <a:t>， </a:t>
            </a:r>
            <a:r>
              <a:rPr lang="en-US" altLang="zh-CN" dirty="0"/>
              <a:t>and Rose Yu. "Understanding the representation power of graph neural networks in learning graph topology." Advances in Neural Information Processing Systems 32 (2019).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Babenko</a:t>
            </a:r>
            <a:r>
              <a:rPr lang="en-US" altLang="zh-CN" dirty="0"/>
              <a:t> A</a:t>
            </a:r>
            <a:r>
              <a:rPr lang="zh-CN" altLang="en-US" dirty="0"/>
              <a:t>， </a:t>
            </a:r>
            <a:r>
              <a:rPr lang="en-US" altLang="zh-CN" dirty="0" err="1"/>
              <a:t>Lempitsky</a:t>
            </a:r>
            <a:r>
              <a:rPr lang="en-US" altLang="zh-CN" dirty="0"/>
              <a:t> V. The inverted multi-index. IEEE transactions on pattern analysis and machine intelligence. 2014 Jun 7;37 (6):1247-60.</a:t>
            </a:r>
            <a:endParaRPr lang="en-US" altLang="zh-CN" dirty="0"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12664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6" y="476671"/>
            <a:ext cx="10958766" cy="626915"/>
          </a:xfrm>
        </p:spPr>
        <p:txBody>
          <a:bodyPr anchor="ctr"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数据</a:t>
            </a:r>
            <a:r>
              <a:rPr lang="zh-CN" altLang="en-US">
                <a:latin typeface="+mj-ea"/>
                <a:sym typeface="Huawei Sans" panose="020C0503030203020204" pitchFamily="34" charset="0"/>
              </a:rPr>
              <a:t>处理之向量数据库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向量与检索：</a:t>
            </a:r>
            <a:r>
              <a:rPr lang="zh-CN" altLang="en-US" sz="2000" dirty="0">
                <a:latin typeface="Gill Sans MT" panose="020B0502020104020203" pitchFamily="34" charset="0"/>
              </a:rPr>
              <a:t>向量 </a:t>
            </a:r>
            <a:r>
              <a:rPr lang="en-US" altLang="zh-CN" sz="2000" dirty="0">
                <a:latin typeface="Gill Sans MT" panose="020B0502020104020203" pitchFamily="34" charset="0"/>
              </a:rPr>
              <a:t>Vector</a:t>
            </a:r>
            <a:r>
              <a:rPr lang="zh-CN" altLang="en-US" sz="2000" dirty="0">
                <a:latin typeface="Gill Sans MT" panose="020B0502020104020203" pitchFamily="34" charset="0"/>
              </a:rPr>
              <a:t> 的表示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Embedding</a:t>
            </a:r>
            <a:r>
              <a:rPr lang="zh-CN" altLang="en-US" sz="2000" dirty="0">
                <a:latin typeface="Gill Sans MT" panose="020B0502020104020203" pitchFamily="34" charset="0"/>
              </a:rPr>
              <a:t> 原理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>
                <a:latin typeface="Gill Sans MT" panose="020B0502020104020203" pitchFamily="34" charset="0"/>
              </a:rPr>
              <a:t>向量数据库：</a:t>
            </a:r>
            <a:r>
              <a:rPr lang="zh-CN" altLang="en-US" sz="2000">
                <a:latin typeface="Gill Sans MT" panose="020B0502020104020203" pitchFamily="34" charset="0"/>
              </a:rPr>
              <a:t>向量数据库原理</a:t>
            </a:r>
            <a:r>
              <a:rPr lang="zh-CN" altLang="en-US" sz="2000" dirty="0">
                <a:latin typeface="Gill Sans MT" panose="020B0502020104020203" pitchFamily="34" charset="0"/>
              </a:rPr>
              <a:t>、功能、特点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应用场景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大模型</a:t>
            </a:r>
            <a:r>
              <a:rPr lang="zh-CN" altLang="en-US" sz="2400" b="1">
                <a:latin typeface="Gill Sans MT" panose="020B0502020104020203" pitchFamily="34" charset="0"/>
              </a:rPr>
              <a:t>关系：</a:t>
            </a:r>
            <a:r>
              <a:rPr lang="zh-CN" altLang="en-US" sz="2000">
                <a:latin typeface="Gill Sans MT" panose="020B0502020104020203" pitchFamily="34" charset="0"/>
              </a:rPr>
              <a:t>向量数据库遇到</a:t>
            </a:r>
            <a:r>
              <a:rPr lang="zh-CN" altLang="en-US" sz="2000" dirty="0">
                <a:latin typeface="Gill Sans MT" panose="020B0502020104020203" pitchFamily="34" charset="0"/>
              </a:rPr>
              <a:t>大模型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大模型与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应用场景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相似性搜索：</a:t>
            </a:r>
            <a:r>
              <a:rPr lang="en-US" altLang="zh-CN" sz="2000" dirty="0">
                <a:latin typeface="Gill Sans MT" panose="020B0502020104020203" pitchFamily="34" charset="0"/>
              </a:rPr>
              <a:t>K-Means</a:t>
            </a:r>
            <a:r>
              <a:rPr lang="zh-CN" altLang="en-US" sz="2000" dirty="0">
                <a:latin typeface="Gill Sans MT" panose="020B0502020104020203" pitchFamily="34" charset="0"/>
              </a:rPr>
              <a:t> 聚类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Faiss </a:t>
            </a:r>
            <a:r>
              <a:rPr lang="zh-CN" altLang="en-US" sz="2000" dirty="0">
                <a:latin typeface="Gill Sans MT" panose="020B0502020104020203" pitchFamily="34" charset="0"/>
              </a:rPr>
              <a:t>算法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PQ</a:t>
            </a:r>
            <a:r>
              <a:rPr lang="zh-CN" altLang="en-US" sz="2000" dirty="0">
                <a:latin typeface="Gill Sans MT" panose="020B0502020104020203" pitchFamily="34" charset="0"/>
              </a:rPr>
              <a:t> 算法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IVF</a:t>
            </a:r>
            <a:r>
              <a:rPr lang="zh-CN" altLang="en-US" sz="2000" dirty="0">
                <a:latin typeface="Gill Sans MT" panose="020B0502020104020203" pitchFamily="34" charset="0"/>
              </a:rPr>
              <a:t> 算法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HNSW</a:t>
            </a:r>
            <a:r>
              <a:rPr lang="zh-CN" altLang="en-US" sz="2000" dirty="0">
                <a:latin typeface="Gill Sans MT" panose="020B0502020104020203" pitchFamily="34" charset="0"/>
              </a:rPr>
              <a:t> 算法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相似性度量：</a:t>
            </a:r>
            <a:r>
              <a:rPr lang="zh-CN" altLang="en-US" sz="2000" dirty="0">
                <a:latin typeface="Gill Sans MT" panose="020B0502020104020203" pitchFamily="34" charset="0"/>
              </a:rPr>
              <a:t>欧氏距离（</a:t>
            </a:r>
            <a:r>
              <a:rPr lang="en-US" altLang="zh-CN" sz="2000" dirty="0">
                <a:latin typeface="Gill Sans MT" panose="020B0502020104020203" pitchFamily="34" charset="0"/>
              </a:rPr>
              <a:t>L2</a:t>
            </a:r>
            <a:r>
              <a:rPr lang="zh-CN" altLang="en-US" sz="2000" dirty="0">
                <a:latin typeface="Gill Sans MT" panose="020B0502020104020203" pitchFamily="34" charset="0"/>
              </a:rPr>
              <a:t>）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内积（</a:t>
            </a:r>
            <a:r>
              <a:rPr lang="en-US" altLang="zh-CN" sz="2000" dirty="0">
                <a:latin typeface="Gill Sans MT" panose="020B0502020104020203" pitchFamily="34" charset="0"/>
              </a:rPr>
              <a:t>IP</a:t>
            </a:r>
            <a:r>
              <a:rPr lang="zh-CN" altLang="en-US" sz="2000" dirty="0">
                <a:latin typeface="Gill Sans MT" panose="020B0502020104020203" pitchFamily="34" charset="0"/>
              </a:rPr>
              <a:t>）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其他度量方式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通用性架构：</a:t>
            </a:r>
            <a:r>
              <a:rPr lang="zh-CN" altLang="en-US" sz="2000" dirty="0">
                <a:latin typeface="Gill Sans MT" panose="020B0502020104020203" pitchFamily="34" charset="0"/>
              </a:rPr>
              <a:t>通用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架构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KDB</a:t>
            </a:r>
            <a:r>
              <a:rPr lang="zh-CN" altLang="en-US" sz="2000" dirty="0">
                <a:latin typeface="Gill Sans MT" panose="020B0502020104020203" pitchFamily="34" charset="0"/>
              </a:rPr>
              <a:t> 架构示例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对比与小结</a:t>
            </a:r>
            <a:r>
              <a:rPr lang="zh-CN" altLang="en-US" sz="2400" b="1">
                <a:latin typeface="Gill Sans MT" panose="020B0502020104020203" pitchFamily="34" charset="0"/>
              </a:rPr>
              <a:t>：</a:t>
            </a:r>
            <a:r>
              <a:rPr lang="zh-CN" altLang="en-US" sz="2000">
                <a:latin typeface="Gill Sans MT" panose="020B0502020104020203" pitchFamily="34" charset="0"/>
              </a:rPr>
              <a:t>业界向量数据库横向</a:t>
            </a:r>
            <a:r>
              <a:rPr lang="zh-CN" altLang="en-US" sz="2000" dirty="0">
                <a:latin typeface="Gill Sans MT" panose="020B0502020104020203" pitchFamily="34" charset="0"/>
              </a:rPr>
              <a:t>对比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小结</a:t>
            </a:r>
            <a:endParaRPr lang="en-US" altLang="zh-CN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BF14968-8C3A-7546-85FC-ECC613077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数据处理之向量数据库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5B5A996-3989-8640-92A1-0890ADB37C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635" y="1332333"/>
            <a:ext cx="6663559" cy="505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872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903650F-0E85-874C-ABD8-9C46B9110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r>
              <a:rPr lang="zh-CN" altLang="en-US" dirty="0"/>
              <a:t>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466E8B2-F67F-E144-91CE-5D6668966A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不是大</a:t>
            </a:r>
            <a:r>
              <a:rPr lang="zh-CN" altLang="en-US"/>
              <a:t>模型让向量数据库火</a:t>
            </a:r>
            <a:r>
              <a:rPr lang="zh-CN" altLang="en-US" dirty="0"/>
              <a:t>起来的嘛，为什么没有大模型相关的场景？</a:t>
            </a:r>
            <a:endParaRPr lang="en-US" altLang="zh-CN" dirty="0"/>
          </a:p>
          <a:p>
            <a:r>
              <a:rPr lang="zh-CN" altLang="en-US"/>
              <a:t>向量数据库的</a:t>
            </a:r>
            <a:r>
              <a:rPr lang="zh-CN" altLang="en-US" dirty="0"/>
              <a:t>应用场景规模感觉比较有限，增量在哪里？</a:t>
            </a:r>
          </a:p>
        </p:txBody>
      </p:sp>
    </p:spTree>
    <p:extLst>
      <p:ext uri="{BB962C8B-B14F-4D97-AF65-F5344CB8AC3E}">
        <p14:creationId xmlns:p14="http://schemas.microsoft.com/office/powerpoint/2010/main" val="1682656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大模型 </a:t>
            </a:r>
            <a:r>
              <a:rPr lang="en-US" altLang="zh-CN" dirty="0"/>
              <a:t>&amp;</a:t>
            </a:r>
          </a:p>
          <a:p>
            <a:r>
              <a:rPr lang="zh-CN" altLang="en-US" dirty="0"/>
              <a:t>向量数据库</a:t>
            </a:r>
          </a:p>
        </p:txBody>
      </p:sp>
    </p:spTree>
    <p:extLst>
      <p:ext uri="{BB962C8B-B14F-4D97-AF65-F5344CB8AC3E}">
        <p14:creationId xmlns:p14="http://schemas.microsoft.com/office/powerpoint/2010/main" val="4293084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ACC9AA0-D0AF-9949-A643-B366879B9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大模型时代的机遇</a:t>
            </a:r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D7F0B50B-6AC6-9A4C-A30B-94584DD1A950}"/>
              </a:ext>
            </a:extLst>
          </p:cNvPr>
          <p:cNvSpPr txBox="1">
            <a:spLocks/>
          </p:cNvSpPr>
          <p:nvPr/>
        </p:nvSpPr>
        <p:spPr>
          <a:xfrm>
            <a:off x="623635" y="1641005"/>
            <a:ext cx="3759179" cy="4360400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4813" indent="-395288">
              <a:buFont typeface="Wingdings" pitchFamily="2" charset="2"/>
              <a:buChar char="l"/>
            </a:pPr>
            <a:r>
              <a:rPr lang="zh-CN" altLang="en-US" sz="1800" b="1" dirty="0"/>
              <a:t>向量数据库 </a:t>
            </a:r>
            <a:r>
              <a:rPr lang="en-US" altLang="zh-CN" sz="1800" b="1" dirty="0"/>
              <a:t>Embedding</a:t>
            </a:r>
            <a:r>
              <a:rPr lang="zh-CN" altLang="en-US" sz="1800" b="1" dirty="0"/>
              <a:t> 后使用向量化计算高速地处理数据：</a:t>
            </a:r>
            <a:endParaRPr lang="en-US" altLang="zh-CN" sz="1800" b="1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r>
              <a:rPr lang="zh-CN" altLang="en-US" sz="1600" dirty="0"/>
              <a:t>大规模、</a:t>
            </a:r>
            <a:endParaRPr lang="en-US" altLang="zh-CN" sz="1600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r>
              <a:rPr lang="zh-CN" altLang="en-US" sz="1600" dirty="0"/>
              <a:t>高维度、</a:t>
            </a:r>
            <a:endParaRPr lang="en-US" altLang="zh-CN" sz="1600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r>
              <a:rPr lang="zh-CN" altLang="en-US" sz="1600" dirty="0"/>
              <a:t>多模态</a:t>
            </a:r>
            <a:endParaRPr lang="en-US" altLang="zh-CN" sz="1600" dirty="0"/>
          </a:p>
          <a:p>
            <a:pPr marL="404813" lvl="1" indent="-395288">
              <a:buFont typeface="Wingdings" pitchFamily="2" charset="2"/>
              <a:buChar char="l"/>
            </a:pPr>
            <a:endParaRPr lang="en-US" altLang="zh-CN" b="1" dirty="0"/>
          </a:p>
          <a:p>
            <a:pPr marL="404813" lvl="1" indent="-395288">
              <a:buFont typeface="Wingdings" pitchFamily="2" charset="2"/>
              <a:buChar char="l"/>
            </a:pPr>
            <a:r>
              <a:rPr lang="zh-CN" altLang="en-US" b="1" dirty="0"/>
              <a:t>支持复杂查询、分布式，更大规模数据计算。</a:t>
            </a:r>
            <a:endParaRPr lang="en-US" altLang="zh-CN" b="1" dirty="0"/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D93312C3-1F5A-DB4B-ABBD-E5B9A54A170A}"/>
              </a:ext>
            </a:extLst>
          </p:cNvPr>
          <p:cNvSpPr txBox="1">
            <a:spLocks/>
          </p:cNvSpPr>
          <p:nvPr/>
        </p:nvSpPr>
        <p:spPr>
          <a:xfrm>
            <a:off x="5001193" y="1641005"/>
            <a:ext cx="3759179" cy="4360400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4813" indent="-395288">
              <a:buFont typeface="Wingdings" pitchFamily="2" charset="2"/>
              <a:buChar char="l"/>
            </a:pPr>
            <a:r>
              <a:rPr lang="en-US" altLang="zh-CN" sz="1800" b="1" dirty="0"/>
              <a:t>LLM</a:t>
            </a:r>
            <a:r>
              <a:rPr lang="zh-CN" altLang="en-US" sz="1800" b="1" dirty="0"/>
              <a:t> 大模型从数据中提取出有用的特征和模式：</a:t>
            </a:r>
            <a:endParaRPr lang="en-US" altLang="zh-CN" sz="1800" b="1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r>
              <a:rPr lang="zh-CN" altLang="en-US" sz="1600" dirty="0"/>
              <a:t>强大学习和表示能力</a:t>
            </a:r>
            <a:endParaRPr lang="en-US" altLang="zh-CN" sz="1600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r>
              <a:rPr lang="zh-CN" altLang="en-US" sz="1600" dirty="0"/>
              <a:t>处理庞大和复杂的数据</a:t>
            </a:r>
            <a:endParaRPr lang="en-US" altLang="zh-CN" sz="1600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r>
              <a:rPr lang="zh-CN" altLang="en-US" sz="1600" dirty="0"/>
              <a:t>数据中自动生成新的内容</a:t>
            </a:r>
            <a:endParaRPr lang="en-US" altLang="zh-CN" sz="1600" dirty="0"/>
          </a:p>
          <a:p>
            <a:pPr marL="404813" lvl="1" indent="-395288">
              <a:buFont typeface="Wingdings" pitchFamily="2" charset="2"/>
              <a:buChar char="l"/>
            </a:pPr>
            <a:endParaRPr lang="en-US" altLang="zh-CN" dirty="0"/>
          </a:p>
          <a:p>
            <a:pPr marL="404813" lvl="1" indent="-395288">
              <a:buFont typeface="Wingdings" pitchFamily="2" charset="2"/>
              <a:buChar char="l"/>
            </a:pPr>
            <a:r>
              <a:rPr lang="zh-CN" altLang="en-US" b="1" dirty="0"/>
              <a:t>通过微调快速提升模型性能和适配下游任务能力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191812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66AECAD-4922-AA4E-8CE7-C31A9BD41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大模型时代的机遇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94538BE-8FEF-C94C-883B-6B3A31146E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3759179" cy="4994910"/>
          </a:xfrm>
          <a:ln w="19050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/>
          <a:lstStyle/>
          <a:p>
            <a:pPr marL="404813" indent="-395288">
              <a:buFont typeface="Wingdings" pitchFamily="2" charset="2"/>
              <a:buChar char="l"/>
            </a:pPr>
            <a:r>
              <a:rPr lang="en-US" altLang="zh-CN" sz="1800" b="1" dirty="0"/>
              <a:t>LLM</a:t>
            </a:r>
            <a:r>
              <a:rPr lang="zh-CN" altLang="en-US" sz="1800" b="1" dirty="0"/>
              <a:t> 的出现改变了人机交互方式，带来</a:t>
            </a:r>
            <a:r>
              <a:rPr lang="en-US" altLang="zh-CN" sz="1800" b="1" dirty="0"/>
              <a:t>AI</a:t>
            </a:r>
            <a:r>
              <a:rPr lang="zh-CN" altLang="en-US" sz="1800" b="1" dirty="0"/>
              <a:t>技术革命，但仍然存在很多问题：</a:t>
            </a:r>
            <a:endParaRPr lang="en-US" altLang="zh-CN" sz="1800" b="1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r>
              <a:rPr lang="zh-CN" altLang="en-US" sz="1600" dirty="0"/>
              <a:t>知识储备能力不足</a:t>
            </a:r>
            <a:endParaRPr lang="en-US" altLang="zh-CN" sz="1600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r>
              <a:rPr lang="zh-CN" altLang="en-US" sz="1600" dirty="0"/>
              <a:t>隐私数据安全性</a:t>
            </a:r>
            <a:endParaRPr lang="en-US" altLang="zh-CN" sz="1600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r>
              <a:rPr lang="zh-CN" altLang="en-US" sz="1600" dirty="0"/>
              <a:t>推理算力成本高</a:t>
            </a:r>
            <a:endParaRPr lang="en-US" altLang="zh-CN" sz="1600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endParaRPr lang="en-US" altLang="zh-CN" sz="1600" dirty="0"/>
          </a:p>
          <a:p>
            <a:pPr marL="446088" lvl="1" indent="-446088">
              <a:buFont typeface="Wingdings" pitchFamily="2" charset="2"/>
              <a:buChar char="l"/>
            </a:pPr>
            <a:r>
              <a:rPr lang="zh-CN" altLang="en-US" b="1" dirty="0"/>
              <a:t>如何增强</a:t>
            </a:r>
            <a:r>
              <a:rPr lang="en-US" altLang="zh-CN" b="1" dirty="0"/>
              <a:t>LLM</a:t>
            </a:r>
            <a:r>
              <a:rPr lang="zh-CN" altLang="en-US" b="1" dirty="0"/>
              <a:t>知识的同时保护私域数据安全？</a:t>
            </a:r>
            <a:endParaRPr lang="en-US" altLang="zh-CN" b="1" dirty="0"/>
          </a:p>
          <a:p>
            <a:pPr marL="446088" lvl="1" indent="-446088">
              <a:buFont typeface="Wingdings" pitchFamily="2" charset="2"/>
              <a:buChar char="l"/>
            </a:pPr>
            <a:r>
              <a:rPr lang="zh-CN" altLang="en-US" b="1" dirty="0"/>
              <a:t>通过外置数据和工具来增强</a:t>
            </a:r>
            <a:r>
              <a:rPr lang="en-US" altLang="zh-CN" b="1" dirty="0"/>
              <a:t>LLM</a:t>
            </a:r>
            <a:r>
              <a:rPr lang="zh-CN" altLang="en-US" b="1" dirty="0"/>
              <a:t>能力</a:t>
            </a:r>
            <a:endParaRPr lang="en-US" altLang="zh-CN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654CD2-B34D-B348-9059-62336EC518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88"/>
          <a:stretch/>
        </p:blipFill>
        <p:spPr>
          <a:xfrm>
            <a:off x="5728137" y="1513927"/>
            <a:ext cx="5186607" cy="478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D2AE3CF-E741-AB41-B401-BDFC0E379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大模型遇到向量检索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C7B799-8D1A-BE41-A13D-392C6D78C7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981" r="47320"/>
          <a:stretch/>
        </p:blipFill>
        <p:spPr>
          <a:xfrm>
            <a:off x="2525271" y="3267331"/>
            <a:ext cx="6713322" cy="3362130"/>
          </a:xfrm>
          <a:prstGeom prst="rect">
            <a:avLst/>
          </a:prstGeom>
        </p:spPr>
      </p:pic>
      <p:sp>
        <p:nvSpPr>
          <p:cNvPr id="7" name="内容占位符 5">
            <a:extLst>
              <a:ext uri="{FF2B5EF4-FFF2-40B4-BE49-F238E27FC236}">
                <a16:creationId xmlns:a16="http://schemas.microsoft.com/office/drawing/2014/main" id="{20BF3EF7-AA8E-794C-8C21-64F55F18025A}"/>
              </a:ext>
            </a:extLst>
          </p:cNvPr>
          <p:cNvSpPr txBox="1">
            <a:spLocks/>
          </p:cNvSpPr>
          <p:nvPr/>
        </p:nvSpPr>
        <p:spPr>
          <a:xfrm>
            <a:off x="623635" y="1360170"/>
            <a:ext cx="10759068" cy="1687830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4813" indent="-395288">
              <a:buFont typeface="Wingdings" pitchFamily="2" charset="2"/>
              <a:buChar char="l"/>
            </a:pPr>
            <a:r>
              <a:rPr lang="en-US" altLang="zh-CN" sz="1800" dirty="0"/>
              <a:t>LLM</a:t>
            </a:r>
            <a:r>
              <a:rPr lang="en-US" sz="1800" dirty="0"/>
              <a:t> </a:t>
            </a:r>
            <a:r>
              <a:rPr lang="zh-CN" altLang="en-US" sz="1800" dirty="0"/>
              <a:t>应用离不开 </a:t>
            </a:r>
            <a:r>
              <a:rPr lang="en-US" altLang="zh-CN" sz="1800" dirty="0"/>
              <a:t>Prompt</a:t>
            </a:r>
            <a:r>
              <a:rPr lang="zh-CN" altLang="en-US" sz="1800" dirty="0"/>
              <a:t> </a:t>
            </a:r>
            <a:r>
              <a:rPr lang="en-US" altLang="zh-CN" sz="1800" dirty="0"/>
              <a:t>Engine</a:t>
            </a:r>
            <a:r>
              <a:rPr lang="zh-CN" altLang="en-US" sz="1800" dirty="0"/>
              <a:t>，提示工程离不开向量检索</a:t>
            </a:r>
            <a:endParaRPr lang="en-US" altLang="zh-CN" sz="1800" b="1" dirty="0"/>
          </a:p>
          <a:p>
            <a:pPr marL="404813" indent="-395288">
              <a:buFont typeface="Wingdings" pitchFamily="2" charset="2"/>
              <a:buChar char="l"/>
            </a:pPr>
            <a:r>
              <a:rPr lang="zh-CN" altLang="en-US" sz="1800" dirty="0"/>
              <a:t>本质语义搜索，从海量数据中找到匹配的内容，拼接提示词</a:t>
            </a:r>
            <a:endParaRPr lang="en-US" altLang="zh-CN" sz="1800" dirty="0"/>
          </a:p>
          <a:p>
            <a:pPr marL="404813" lvl="1" indent="-395288">
              <a:buFont typeface="Wingdings" pitchFamily="2" charset="2"/>
              <a:buChar char="l"/>
            </a:pPr>
            <a:r>
              <a:rPr lang="zh-CN" altLang="en-US" dirty="0"/>
              <a:t>向量数据库对输入数据 </a:t>
            </a:r>
            <a:r>
              <a:rPr lang="en-US" altLang="zh-CN" dirty="0"/>
              <a:t>Embedding</a:t>
            </a:r>
            <a:r>
              <a:rPr lang="zh-CN" altLang="en-US" dirty="0"/>
              <a:t> 后，使用向量化计算为大模型提供高效的数据存储和查询支撑；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76048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29974</TotalTime>
  <Words>2118</Words>
  <Application>Microsoft Macintosh PowerPoint</Application>
  <PresentationFormat>自定义</PresentationFormat>
  <Paragraphs>165</Paragraphs>
  <Slides>30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30</vt:i4>
      </vt:variant>
    </vt:vector>
  </HeadingPairs>
  <TitlesOfParts>
    <vt:vector size="45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大模型系列 – 数据处理之向量数据库</vt:lpstr>
      <vt:lpstr>大模型系列 – 数据处理之向量数据库</vt:lpstr>
      <vt:lpstr>Question？</vt:lpstr>
      <vt:lpstr>PowerPoint 演示文稿</vt:lpstr>
      <vt:lpstr>大模型时代的机遇</vt:lpstr>
      <vt:lpstr>大模型时代的机遇</vt:lpstr>
      <vt:lpstr>大模型遇到向量检索</vt:lpstr>
      <vt:lpstr>大模型遇到向量检索</vt:lpstr>
      <vt:lpstr>大模型遇到向量数据库</vt:lpstr>
      <vt:lpstr>大模型遇到向量数据库</vt:lpstr>
      <vt:lpstr>大模型场景 - 向量检索的挑战</vt:lpstr>
      <vt:lpstr>腾讯云 Vector-DB</vt:lpstr>
      <vt:lpstr>PowerPoint 演示文稿</vt:lpstr>
      <vt:lpstr>图像相似性搜索</vt:lpstr>
      <vt:lpstr>视频相似性搜索</vt:lpstr>
      <vt:lpstr>音频相似度搜索</vt:lpstr>
      <vt:lpstr>推荐系统 recommendation system</vt:lpstr>
      <vt:lpstr>问答系统 QA chatbot</vt:lpstr>
      <vt:lpstr>大模型场景</vt:lpstr>
      <vt:lpstr>AI Agent 关键组成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思考</vt:lpstr>
      <vt:lpstr>Reference 引用&amp;参考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9869</cp:revision>
  <cp:lastPrinted>2023-09-08T09:14:01Z</cp:lastPrinted>
  <dcterms:created xsi:type="dcterms:W3CDTF">2020-08-28T08:44:19Z</dcterms:created>
  <dcterms:modified xsi:type="dcterms:W3CDTF">2024-02-05T13:20:07Z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